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7" r:id="rId6"/>
    <p:sldId id="262" r:id="rId7"/>
    <p:sldId id="263" r:id="rId8"/>
    <p:sldId id="264" r:id="rId9"/>
    <p:sldId id="265" r:id="rId10"/>
    <p:sldId id="266" r:id="rId11"/>
    <p:sldId id="269" r:id="rId12"/>
    <p:sldId id="268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151E-5FB9-4456-B9F5-DE5814F130D1}" type="datetimeFigureOut">
              <a:rPr lang="es-ES" smtClean="0"/>
              <a:pPr/>
              <a:t>08/07/2013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7BF3-B5D4-4978-A618-D7CE94834EE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151E-5FB9-4456-B9F5-DE5814F130D1}" type="datetimeFigureOut">
              <a:rPr lang="es-ES" smtClean="0"/>
              <a:pPr/>
              <a:t>08/07/2013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7BF3-B5D4-4978-A618-D7CE94834EE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151E-5FB9-4456-B9F5-DE5814F130D1}" type="datetimeFigureOut">
              <a:rPr lang="es-ES" smtClean="0"/>
              <a:pPr/>
              <a:t>08/07/2013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7BF3-B5D4-4978-A618-D7CE94834EE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151E-5FB9-4456-B9F5-DE5814F130D1}" type="datetimeFigureOut">
              <a:rPr lang="es-ES" smtClean="0"/>
              <a:pPr/>
              <a:t>08/07/2013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7BF3-B5D4-4978-A618-D7CE94834EE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151E-5FB9-4456-B9F5-DE5814F130D1}" type="datetimeFigureOut">
              <a:rPr lang="es-ES" smtClean="0"/>
              <a:pPr/>
              <a:t>08/07/2013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7BF3-B5D4-4978-A618-D7CE94834EE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151E-5FB9-4456-B9F5-DE5814F130D1}" type="datetimeFigureOut">
              <a:rPr lang="es-ES" smtClean="0"/>
              <a:pPr/>
              <a:t>08/07/2013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7BF3-B5D4-4978-A618-D7CE94834EE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151E-5FB9-4456-B9F5-DE5814F130D1}" type="datetimeFigureOut">
              <a:rPr lang="es-ES" smtClean="0"/>
              <a:pPr/>
              <a:t>08/07/2013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7BF3-B5D4-4978-A618-D7CE94834EE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151E-5FB9-4456-B9F5-DE5814F130D1}" type="datetimeFigureOut">
              <a:rPr lang="es-ES" smtClean="0"/>
              <a:pPr/>
              <a:t>08/07/2013</a:t>
            </a:fld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CD7BF3-B5D4-4978-A618-D7CE94834EE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151E-5FB9-4456-B9F5-DE5814F130D1}" type="datetimeFigureOut">
              <a:rPr lang="es-ES" smtClean="0"/>
              <a:pPr/>
              <a:t>08/07/2013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7BF3-B5D4-4978-A618-D7CE94834EE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151E-5FB9-4456-B9F5-DE5814F130D1}" type="datetimeFigureOut">
              <a:rPr lang="es-ES" smtClean="0"/>
              <a:pPr/>
              <a:t>08/07/2013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8CD7BF3-B5D4-4978-A618-D7CE94834EE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58F151E-5FB9-4456-B9F5-DE5814F130D1}" type="datetimeFigureOut">
              <a:rPr lang="es-ES" smtClean="0"/>
              <a:pPr/>
              <a:t>08/07/2013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7BF3-B5D4-4978-A618-D7CE94834EE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58F151E-5FB9-4456-B9F5-DE5814F130D1}" type="datetimeFigureOut">
              <a:rPr lang="es-ES" smtClean="0"/>
              <a:pPr/>
              <a:t>08/07/2013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8CD7BF3-B5D4-4978-A618-D7CE94834EE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dirty="0" smtClean="0"/>
              <a:t>Diagrama de clases y diagrama de secuencias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400" dirty="0" smtClean="0"/>
              <a:t>Andrés Esteban Martínez Huta</a:t>
            </a:r>
          </a:p>
          <a:p>
            <a:pPr algn="ctr"/>
            <a:r>
              <a:rPr lang="es-ES" sz="2400" dirty="0" smtClean="0"/>
              <a:t>10º2</a:t>
            </a:r>
          </a:p>
          <a:p>
            <a:pPr algn="ctr"/>
            <a:r>
              <a:rPr lang="es-ES" sz="2400" dirty="0" smtClean="0"/>
              <a:t>Ciclo de Vida del Software</a:t>
            </a:r>
          </a:p>
          <a:p>
            <a:pPr algn="ctr"/>
            <a:r>
              <a:rPr lang="es-ES" sz="2400" dirty="0" smtClean="0"/>
              <a:t>Gloria Cecilia Ríos</a:t>
            </a:r>
          </a:p>
        </p:txBody>
      </p:sp>
    </p:spTree>
    <p:extLst>
      <p:ext uri="{BB962C8B-B14F-4D97-AF65-F5344CB8AC3E}">
        <p14:creationId xmlns:p14="http://schemas.microsoft.com/office/powerpoint/2010/main" xmlns="" val="202139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7467600" cy="5217443"/>
          </a:xfrm>
          <a:noFill/>
        </p:spPr>
        <p:txBody>
          <a:bodyPr/>
          <a:lstStyle/>
          <a:p>
            <a:r>
              <a:rPr lang="es-ES" dirty="0" smtClean="0"/>
              <a:t>El mensaje síncrono es representado por una punta oscura, este mensaje tiene un retorno implícito.</a:t>
            </a:r>
          </a:p>
          <a:p>
            <a:r>
              <a:rPr lang="es-ES" dirty="0" smtClean="0"/>
              <a:t>El  mensaje asíncrono es representado por una punta de flecha en línea.</a:t>
            </a:r>
          </a:p>
          <a:p>
            <a:r>
              <a:rPr lang="es-ES" dirty="0" smtClean="0"/>
              <a:t>El retorno asíncrono es representado por una línea punteada.  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7" name="6 Flecha derecha"/>
          <p:cNvSpPr/>
          <p:nvPr/>
        </p:nvSpPr>
        <p:spPr>
          <a:xfrm>
            <a:off x="5508104" y="1988840"/>
            <a:ext cx="1656184" cy="14401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6660232" y="3140968"/>
            <a:ext cx="1296144" cy="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4332" y="3933056"/>
            <a:ext cx="1989956" cy="44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8001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Los diagramas de secuencia son usados para describir gráficamente un caso de uso.</a:t>
            </a:r>
          </a:p>
          <a:p>
            <a:r>
              <a:rPr lang="es-ES" dirty="0" smtClean="0"/>
              <a:t>Hay al menos un diagrama de secuencia para cada caso de uso.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4786298"/>
            <a:ext cx="4143404" cy="207170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dirty="0" smtClean="0"/>
              <a:t>    Los rectángulos en las líneas verticales representan los periodos de actividad de los objetos.</a:t>
            </a:r>
            <a:endParaRPr lang="es-E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6643734" cy="446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2 Marcador de contenido"/>
          <p:cNvSpPr txBox="1">
            <a:spLocks/>
          </p:cNvSpPr>
          <p:nvPr/>
        </p:nvSpPr>
        <p:spPr>
          <a:xfrm>
            <a:off x="4714876" y="4786298"/>
            <a:ext cx="4143404" cy="207170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El</a:t>
            </a:r>
            <a:r>
              <a:rPr kumimoji="0" lang="es-E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tiempo transcurre de arriba hacia abajo</a:t>
            </a:r>
            <a:r>
              <a:rPr kumimoji="0" lang="es-E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s-ES" sz="3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u="sng" dirty="0" smtClean="0"/>
              <a:t>Diagrama de Clases</a:t>
            </a:r>
            <a:endParaRPr lang="es-ES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s-ES" dirty="0" smtClean="0"/>
              <a:t>El propósito de este diagrama es el  de representar los objetos fundamentales del sistema, es decir, lo que percibe el usuario y con los que espera tratar para completar su tarea.</a:t>
            </a:r>
          </a:p>
          <a:p>
            <a:pPr marL="36576" indent="0">
              <a:buNone/>
            </a:pPr>
            <a:endParaRPr lang="es-ES" dirty="0" smtClean="0"/>
          </a:p>
          <a:p>
            <a:pPr marL="36576" indent="0">
              <a:buNone/>
            </a:pP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3600654"/>
            <a:ext cx="3726160" cy="277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818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i="1" dirty="0" smtClean="0"/>
              <a:t>Elementos: Clase</a:t>
            </a:r>
            <a:endParaRPr lang="es-ES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7"/>
            <a:ext cx="7467600" cy="4464496"/>
          </a:xfrm>
        </p:spPr>
        <p:txBody>
          <a:bodyPr/>
          <a:lstStyle/>
          <a:p>
            <a:r>
              <a:rPr lang="es-ES" dirty="0"/>
              <a:t>Cada clase define el ámbito de definición de un conjunto de </a:t>
            </a:r>
            <a:r>
              <a:rPr lang="es-ES" dirty="0" smtClean="0"/>
              <a:t>objetos.</a:t>
            </a:r>
          </a:p>
          <a:p>
            <a:r>
              <a:rPr lang="es-ES" dirty="0" smtClean="0"/>
              <a:t>Cada </a:t>
            </a:r>
            <a:r>
              <a:rPr lang="es-ES" dirty="0"/>
              <a:t>objeto pertenece a una </a:t>
            </a:r>
            <a:r>
              <a:rPr lang="es-ES" dirty="0" smtClean="0"/>
              <a:t>clase.</a:t>
            </a:r>
          </a:p>
          <a:p>
            <a:r>
              <a:rPr lang="es-ES" dirty="0" smtClean="0"/>
              <a:t>Los </a:t>
            </a:r>
            <a:r>
              <a:rPr lang="es-ES" dirty="0"/>
              <a:t>objetos se crean por instanciación (</a:t>
            </a:r>
            <a:r>
              <a:rPr lang="es-ES" i="1" dirty="0"/>
              <a:t>realización específica</a:t>
            </a:r>
            <a:r>
              <a:rPr lang="es-ES" dirty="0"/>
              <a:t>) de las clases.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97627969"/>
              </p:ext>
            </p:extLst>
          </p:nvPr>
        </p:nvGraphicFramePr>
        <p:xfrm>
          <a:off x="2699792" y="4221088"/>
          <a:ext cx="3456384" cy="236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</a:tblGrid>
              <a:tr h="360040">
                <a:tc>
                  <a:txBody>
                    <a:bodyPr/>
                    <a:lstStyle/>
                    <a:p>
                      <a:endParaRPr lang="es-ES" dirty="0" smtClean="0"/>
                    </a:p>
                  </a:txBody>
                  <a:tcPr/>
                </a:tc>
              </a:tr>
              <a:tr h="1159267"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endParaRPr lang="es-ES" dirty="0" smtClean="0"/>
                    </a:p>
                  </a:txBody>
                  <a:tcPr/>
                </a:tc>
              </a:tr>
              <a:tr h="842591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 rot="20139519">
            <a:off x="5834656" y="5014024"/>
            <a:ext cx="358399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Clase</a:t>
            </a:r>
            <a:endParaRPr lang="es-ES" sz="32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6258500" y="4869160"/>
            <a:ext cx="977796" cy="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4637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7467600" cy="5361459"/>
          </a:xfrm>
        </p:spPr>
        <p:txBody>
          <a:bodyPr/>
          <a:lstStyle/>
          <a:p>
            <a:pPr marL="36576" indent="0">
              <a:buNone/>
            </a:pPr>
            <a:r>
              <a:rPr lang="es-ES" dirty="0" smtClean="0"/>
              <a:t>Cada clase se representa en un rectángulo con tres compartimientos:</a:t>
            </a:r>
          </a:p>
          <a:p>
            <a:r>
              <a:rPr lang="es-ES" dirty="0" smtClean="0"/>
              <a:t>Nombre de la clase.</a:t>
            </a:r>
          </a:p>
          <a:p>
            <a:endParaRPr lang="es-ES" dirty="0" smtClean="0"/>
          </a:p>
          <a:p>
            <a:r>
              <a:rPr lang="es-ES" dirty="0" smtClean="0"/>
              <a:t>Atributos de la clase.</a:t>
            </a:r>
          </a:p>
          <a:p>
            <a:pPr marL="36576" indent="0">
              <a:buNone/>
            </a:pPr>
            <a:endParaRPr lang="es-ES" dirty="0" smtClean="0"/>
          </a:p>
          <a:p>
            <a:r>
              <a:rPr lang="es-ES" dirty="0" smtClean="0"/>
              <a:t>Operaciones de la clase.</a:t>
            </a:r>
          </a:p>
          <a:p>
            <a:pPr marL="36576" indent="0">
              <a:buNone/>
            </a:pP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32881280"/>
              </p:ext>
            </p:extLst>
          </p:nvPr>
        </p:nvGraphicFramePr>
        <p:xfrm>
          <a:off x="6156176" y="2500389"/>
          <a:ext cx="2664296" cy="3553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</a:tblGrid>
              <a:tr h="478895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Motocicleta</a:t>
                      </a:r>
                    </a:p>
                  </a:txBody>
                  <a:tcPr/>
                </a:tc>
              </a:tr>
              <a:tr h="1517849">
                <a:tc>
                  <a:txBody>
                    <a:bodyPr/>
                    <a:lstStyle/>
                    <a:p>
                      <a:r>
                        <a:rPr lang="es-ES" dirty="0" smtClean="0"/>
                        <a:t>-color: color</a:t>
                      </a:r>
                    </a:p>
                    <a:p>
                      <a:r>
                        <a:rPr lang="es-ES" dirty="0" smtClean="0"/>
                        <a:t>-cilindrada: int</a:t>
                      </a:r>
                    </a:p>
                    <a:p>
                      <a:r>
                        <a:rPr lang="es-ES" dirty="0" smtClean="0"/>
                        <a:t>-velocidad</a:t>
                      </a:r>
                      <a:r>
                        <a:rPr lang="es-ES" baseline="0" dirty="0" smtClean="0"/>
                        <a:t> máxima: int</a:t>
                      </a:r>
                      <a:endParaRPr lang="es-ES" dirty="0" smtClean="0"/>
                    </a:p>
                  </a:txBody>
                  <a:tcPr/>
                </a:tc>
              </a:tr>
              <a:tr h="1556412">
                <a:tc>
                  <a:txBody>
                    <a:bodyPr/>
                    <a:lstStyle/>
                    <a:p>
                      <a:r>
                        <a:rPr lang="es-ES" dirty="0" smtClean="0"/>
                        <a:t>+arrancar():</a:t>
                      </a:r>
                      <a:r>
                        <a:rPr lang="es-ES" baseline="0" dirty="0" smtClean="0"/>
                        <a:t> void</a:t>
                      </a:r>
                    </a:p>
                    <a:p>
                      <a:r>
                        <a:rPr lang="es-ES" baseline="0" dirty="0" smtClean="0"/>
                        <a:t>+acelerar(): void</a:t>
                      </a:r>
                    </a:p>
                    <a:p>
                      <a:r>
                        <a:rPr lang="es-ES" dirty="0" smtClean="0"/>
                        <a:t>+frenar():</a:t>
                      </a:r>
                      <a:r>
                        <a:rPr lang="es-ES" baseline="0" dirty="0" smtClean="0"/>
                        <a:t> void</a:t>
                      </a:r>
                    </a:p>
                    <a:p>
                      <a:r>
                        <a:rPr lang="es-ES" dirty="0" smtClean="0"/>
                        <a:t>+apagar(): void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5 Conector recto de flecha"/>
          <p:cNvCxnSpPr/>
          <p:nvPr/>
        </p:nvCxnSpPr>
        <p:spPr>
          <a:xfrm>
            <a:off x="4317148" y="2132856"/>
            <a:ext cx="2232248" cy="648072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Abrir llave"/>
          <p:cNvSpPr/>
          <p:nvPr/>
        </p:nvSpPr>
        <p:spPr>
          <a:xfrm>
            <a:off x="5796136" y="2996952"/>
            <a:ext cx="432048" cy="1512168"/>
          </a:xfrm>
          <a:prstGeom prst="leftBrac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Abrir llave"/>
          <p:cNvSpPr/>
          <p:nvPr/>
        </p:nvSpPr>
        <p:spPr>
          <a:xfrm>
            <a:off x="5796136" y="4628639"/>
            <a:ext cx="432048" cy="1368152"/>
          </a:xfrm>
          <a:prstGeom prst="leftBrac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4427984" y="2996952"/>
            <a:ext cx="1368152" cy="57606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5076056" y="4077072"/>
            <a:ext cx="720080" cy="115212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02411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3 Marcador de contenid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936" y="30469"/>
            <a:ext cx="8317643" cy="6472875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0" y="4725144"/>
            <a:ext cx="4392488" cy="1944216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s-ES" dirty="0" smtClean="0"/>
              <a:t>Un diagrama de clases es un diagrama estático que describe la estructura de un sistema mostrando sus clases , atributos y las relaciones entre ellos.</a:t>
            </a:r>
            <a:endParaRPr lang="es-ES" dirty="0"/>
          </a:p>
        </p:txBody>
      </p:sp>
      <p:sp>
        <p:nvSpPr>
          <p:cNvPr id="6" name="5 Elipse"/>
          <p:cNvSpPr/>
          <p:nvPr/>
        </p:nvSpPr>
        <p:spPr>
          <a:xfrm>
            <a:off x="6660232" y="5589240"/>
            <a:ext cx="936104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5868144" y="1772816"/>
            <a:ext cx="1440160" cy="7920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99652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39342">
            <a:off x="6710524" y="3660307"/>
            <a:ext cx="1760780" cy="1368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u="sng" dirty="0" smtClean="0"/>
              <a:t>Diagrama de Secuencias</a:t>
            </a:r>
            <a:endParaRPr lang="es-ES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972072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s-ES" dirty="0" smtClean="0"/>
              <a:t>Muestra la forma en que los objetos se comunican entre sí al transcurrir el tiempo.</a:t>
            </a:r>
          </a:p>
          <a:p>
            <a:pPr marL="36576" indent="0">
              <a:buNone/>
            </a:pPr>
            <a:r>
              <a:rPr lang="es-ES" dirty="0" smtClean="0"/>
              <a:t>Los diagramas de secuencia son usados para describir gráficamente un caso de uso.</a:t>
            </a:r>
          </a:p>
          <a:p>
            <a:pPr marL="36576" indent="0">
              <a:buNone/>
            </a:pPr>
            <a:r>
              <a:rPr lang="es-ES" dirty="0" smtClean="0"/>
              <a:t>Hay  al menos un diagrama de secuencia para cada caso de uso.</a:t>
            </a:r>
          </a:p>
          <a:p>
            <a:pPr marL="36576" indent="0">
              <a:buNone/>
            </a:pPr>
            <a:endParaRPr lang="es-ES" dirty="0" smtClean="0"/>
          </a:p>
          <a:p>
            <a:pPr marL="36576" indent="0">
              <a:buNone/>
            </a:pPr>
            <a:r>
              <a:rPr lang="es-ES" dirty="0" smtClean="0"/>
              <a:t>El </a:t>
            </a:r>
            <a:r>
              <a:rPr lang="es-ES" dirty="0" smtClean="0"/>
              <a:t>diagrama muestra:</a:t>
            </a:r>
          </a:p>
          <a:p>
            <a:r>
              <a:rPr lang="es-ES" dirty="0" smtClean="0"/>
              <a:t>Los objetos participando en la interacción.</a:t>
            </a:r>
          </a:p>
          <a:p>
            <a:endParaRPr lang="es-ES" dirty="0" smtClean="0"/>
          </a:p>
          <a:p>
            <a:r>
              <a:rPr lang="es-ES" dirty="0" smtClean="0"/>
              <a:t>La secuencia de mensajes intercambiados.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74948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i="1" dirty="0" smtClean="0"/>
              <a:t>Características</a:t>
            </a:r>
            <a:endParaRPr lang="es-ES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s-ES" dirty="0" smtClean="0"/>
              <a:t>Un diagrama de secuencia contiene:</a:t>
            </a:r>
          </a:p>
          <a:p>
            <a:r>
              <a:rPr lang="es-ES" dirty="0" smtClean="0"/>
              <a:t>Objetos con sus “líneas de Vida”.</a:t>
            </a:r>
          </a:p>
          <a:p>
            <a:endParaRPr lang="es-ES" dirty="0" smtClean="0"/>
          </a:p>
          <a:p>
            <a:r>
              <a:rPr lang="es-ES" dirty="0" smtClean="0"/>
              <a:t>Mensajes intercambiados entre los objetos en una secuencia ordenada.</a:t>
            </a:r>
          </a:p>
          <a:p>
            <a:pPr marL="36576" indent="0">
              <a:buNone/>
            </a:pPr>
            <a:endParaRPr lang="es-ES" dirty="0" smtClean="0"/>
          </a:p>
          <a:p>
            <a:r>
              <a:rPr lang="es-ES" dirty="0" smtClean="0"/>
              <a:t>Línea de Vida.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44275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i="1" dirty="0" smtClean="0"/>
              <a:t>Línea de Vida</a:t>
            </a:r>
            <a:endParaRPr lang="es-ES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s-ES" dirty="0" smtClean="0"/>
              <a:t>Una línea de vida representa un participante individual en un diagrama de secuencia. Usualmente tiene un rectángulo que contiene el nombre del objeto.</a:t>
            </a:r>
          </a:p>
          <a:p>
            <a:pPr marL="36576" indent="0">
              <a:buNone/>
            </a:pP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29681">
            <a:off x="2195276" y="4005064"/>
            <a:ext cx="4884344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Elipse"/>
          <p:cNvSpPr/>
          <p:nvPr/>
        </p:nvSpPr>
        <p:spPr>
          <a:xfrm>
            <a:off x="2853825" y="5067182"/>
            <a:ext cx="568393" cy="3960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437241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i="1" dirty="0" smtClean="0"/>
              <a:t>Mensajes</a:t>
            </a:r>
            <a:endParaRPr lang="es-ES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s-ES" dirty="0" smtClean="0"/>
              <a:t>Se muestran como flechas, pueden ser completos, perdidos o encontrados; síncronos o asíncronos: </a:t>
            </a:r>
            <a:r>
              <a:rPr lang="es-ES" i="1" dirty="0" smtClean="0"/>
              <a:t>llamadas o señales.  </a:t>
            </a:r>
            <a:r>
              <a:rPr lang="es-ES" dirty="0" smtClean="0"/>
              <a:t>Los mensajes sirven para poner en marcha algún tipo de operación que deberá hacer el sistema.</a:t>
            </a:r>
            <a:endParaRPr lang="es-ES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77072"/>
            <a:ext cx="3152071" cy="255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4 Conector recto"/>
          <p:cNvCxnSpPr/>
          <p:nvPr/>
        </p:nvCxnSpPr>
        <p:spPr>
          <a:xfrm>
            <a:off x="5724128" y="5229200"/>
            <a:ext cx="1152128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5876528" y="5589240"/>
            <a:ext cx="1152128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5860003" y="5877272"/>
            <a:ext cx="1152128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7392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écnico">
  <a:themeElements>
    <a:clrScheme name="Paja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371</TotalTime>
  <Words>428</Words>
  <Application>Microsoft Office PowerPoint</Application>
  <PresentationFormat>Presentación en pantalla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Técnico</vt:lpstr>
      <vt:lpstr>Diagrama de clases y diagrama de secuencias</vt:lpstr>
      <vt:lpstr>Diagrama de Clases</vt:lpstr>
      <vt:lpstr>Elementos: Clase</vt:lpstr>
      <vt:lpstr>Diapositiva 4</vt:lpstr>
      <vt:lpstr>Diapositiva 5</vt:lpstr>
      <vt:lpstr>Diagrama de Secuencias</vt:lpstr>
      <vt:lpstr>Características</vt:lpstr>
      <vt:lpstr>Línea de Vida</vt:lpstr>
      <vt:lpstr>Mensajes</vt:lpstr>
      <vt:lpstr>Diapositiva 10</vt:lpstr>
      <vt:lpstr>Diapositiva 11</vt:lpstr>
      <vt:lpstr>Diapositiva 12</vt:lpstr>
    </vt:vector>
  </TitlesOfParts>
  <Company>Luffi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Diagrama de clases y diagrama de secuencias</dc:title>
  <dc:creator>Luffi</dc:creator>
  <cp:lastModifiedBy>IE GABRIEL GARCIA MARQUEZ</cp:lastModifiedBy>
  <cp:revision>22</cp:revision>
  <dcterms:created xsi:type="dcterms:W3CDTF">2013-07-05T17:52:31Z</dcterms:created>
  <dcterms:modified xsi:type="dcterms:W3CDTF">2013-07-08T19:58:27Z</dcterms:modified>
</cp:coreProperties>
</file>